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64" r:id="rId2"/>
    <p:sldId id="257" r:id="rId3"/>
    <p:sldId id="259" r:id="rId4"/>
    <p:sldId id="276" r:id="rId5"/>
    <p:sldId id="280" r:id="rId6"/>
    <p:sldId id="284" r:id="rId7"/>
    <p:sldId id="282" r:id="rId8"/>
    <p:sldId id="263" r:id="rId9"/>
    <p:sldId id="283" r:id="rId10"/>
    <p:sldId id="267" r:id="rId11"/>
    <p:sldId id="285" r:id="rId12"/>
    <p:sldId id="286" r:id="rId13"/>
    <p:sldId id="287" r:id="rId14"/>
    <p:sldId id="288" r:id="rId15"/>
    <p:sldId id="28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dy Quach Trang" initials="EQT" lastIdx="8" clrIdx="0">
    <p:extLst>
      <p:ext uri="{19B8F6BF-5375-455C-9EA6-DF929625EA0E}">
        <p15:presenceInfo xmlns:p15="http://schemas.microsoft.com/office/powerpoint/2012/main" userId="S::etrang@worldbank.org::a6f15eab-82eb-498a-9dee-38ede8c157c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0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6T21:00:22.801" idx="4">
    <p:pos x="2283" y="1162"/>
    <p:text>We should cut the number of words on this slide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6T20:54:54.606" idx="1">
    <p:pos x="7052" y="292"/>
    <p:text>We should label which stations and time frame of data</p:text>
    <p:extLst>
      <p:ext uri="{C676402C-5697-4E1C-873F-D02D1690AC5C}">
        <p15:threadingInfo xmlns:p15="http://schemas.microsoft.com/office/powerpoint/2012/main" timeZoneBias="-420"/>
      </p:ext>
    </p:extLst>
  </p:cm>
  <p:cm authorId="1" dt="2020-04-16T21:01:24.322" idx="5">
    <p:pos x="1288" y="2419"/>
    <p:text>There should be 1 sentence answering "so what" ....(for example, this is our key finding -&gt; this is what it means for WMYT / why is this important / why have we chosen to tell you this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6T20:55:20.379" idx="2">
    <p:pos x="5592" y="199"/>
    <p:text>Should label time period of data</p:text>
    <p:extLst>
      <p:ext uri="{C676402C-5697-4E1C-873F-D02D1690AC5C}">
        <p15:threadingInfo xmlns:p15="http://schemas.microsoft.com/office/powerpoint/2012/main" timeZoneBias="-420"/>
      </p:ext>
    </p:extLst>
  </p:cm>
  <p:cm authorId="1" dt="2020-04-16T21:03:05.066" idx="7">
    <p:pos x="1633" y="2995"/>
    <p:text>There should be 1 sentence answering "so what" ....(for example, this is our key finding -&gt; this is what it means for WMYT / why is this important / why have we chosen to tell you this</p:text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16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371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940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5041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444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885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488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44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96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35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009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85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12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66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57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44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84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909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3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8751" y="529616"/>
            <a:ext cx="7359109" cy="1587306"/>
          </a:xfrm>
        </p:spPr>
        <p:txBody>
          <a:bodyPr>
            <a:normAutofit fontScale="90000"/>
          </a:bodyPr>
          <a:lstStyle/>
          <a:p>
            <a:pPr algn="l"/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MTA Data Analysis of NYC</a:t>
            </a:r>
            <a:b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Subway for WTWY</a:t>
            </a:r>
            <a:endParaRPr lang="en-GB" sz="6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0008" y="3051987"/>
            <a:ext cx="4155375" cy="7540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400" dirty="0"/>
              <a:t>By Eddy, </a:t>
            </a:r>
            <a:r>
              <a:rPr lang="en-GB" sz="2400" dirty="0" err="1"/>
              <a:t>Yingzhao</a:t>
            </a:r>
            <a:r>
              <a:rPr lang="en-GB" sz="2400" dirty="0"/>
              <a:t> and Ashvine</a:t>
            </a:r>
          </a:p>
          <a:p>
            <a:pPr algn="l"/>
            <a:r>
              <a:rPr lang="en-GB" sz="2400" dirty="0"/>
              <a:t>17 April 2020</a:t>
            </a:r>
          </a:p>
        </p:txBody>
      </p:sp>
      <p:pic>
        <p:nvPicPr>
          <p:cNvPr id="3" name="Picture 2" descr="A picture containing road&#10;&#10;Description automatically generated">
            <a:extLst>
              <a:ext uri="{FF2B5EF4-FFF2-40B4-BE49-F238E27FC236}">
                <a16:creationId xmlns:a16="http://schemas.microsoft.com/office/drawing/2014/main" id="{426851EF-1455-43E9-88A4-81FC7B222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65" y="0"/>
            <a:ext cx="4571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7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2763" y="2609645"/>
            <a:ext cx="4663237" cy="81935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6000">
                <a:latin typeface="Arial" panose="020B0604020202020204" pitchFamily="34" charset="0"/>
                <a:cs typeface="Arial" panose="020B0604020202020204" pitchFamily="34" charset="0"/>
              </a:rPr>
              <a:t>Thank  You</a:t>
            </a:r>
            <a:endParaRPr lang="en-GB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assenger train stopped at a station&#10;&#10;Description automatically generated">
            <a:extLst>
              <a:ext uri="{FF2B5EF4-FFF2-40B4-BE49-F238E27FC236}">
                <a16:creationId xmlns:a16="http://schemas.microsoft.com/office/drawing/2014/main" id="{979785B7-A8AE-443E-A945-2143D7858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58" y="0"/>
            <a:ext cx="4561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00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1 – Entries for each station</a:t>
            </a:r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947F87F1-28F2-4EC3-99BB-C3BE156639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325" y="1825625"/>
            <a:ext cx="4351338" cy="4351338"/>
          </a:xfrm>
        </p:spPr>
      </p:pic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514614E9-9401-43EA-A7B0-292E95A8B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115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095135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1 (</a:t>
            </a:r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5958462D-2F40-4413-83FA-7D897EC443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325" y="1825625"/>
            <a:ext cx="4351338" cy="4351338"/>
          </a:xfrm>
        </p:spPr>
      </p:pic>
      <p:pic>
        <p:nvPicPr>
          <p:cNvPr id="35" name="Content Placeholder 34">
            <a:extLst>
              <a:ext uri="{FF2B5EF4-FFF2-40B4-BE49-F238E27FC236}">
                <a16:creationId xmlns:a16="http://schemas.microsoft.com/office/drawing/2014/main" id="{971D9441-F9E6-4C3D-B0BE-39CD56A9BC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115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729528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1 (</a:t>
            </a:r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1" name="Content Placeholder 40">
            <a:extLst>
              <a:ext uri="{FF2B5EF4-FFF2-40B4-BE49-F238E27FC236}">
                <a16:creationId xmlns:a16="http://schemas.microsoft.com/office/drawing/2014/main" id="{87241CB0-11BA-492B-9AEB-12950E8E0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1618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250704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2  (10-week overview)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93B9901-CDCB-42EE-A06B-D659141E3B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325" y="1825625"/>
            <a:ext cx="4351338" cy="4351338"/>
          </a:xfr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8E47F8B3-82B5-49DA-BA6F-4AADD1BB5D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115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125193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3  (fluctuation)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BC7EA3-0DF0-44C7-AE9A-7C385F5E5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775" y="2295790"/>
            <a:ext cx="10233025" cy="3411008"/>
          </a:xfr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005DD28-4406-47B4-AB65-6072BC0D5995}"/>
              </a:ext>
            </a:extLst>
          </p:cNvPr>
          <p:cNvSpPr/>
          <p:nvPr/>
        </p:nvSpPr>
        <p:spPr>
          <a:xfrm>
            <a:off x="5070021" y="3551464"/>
            <a:ext cx="718458" cy="7756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3967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795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91920"/>
            <a:ext cx="6500751" cy="4785043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sz="2400" dirty="0"/>
          </a:p>
          <a:p>
            <a:r>
              <a:rPr lang="en-GB" sz="3200" dirty="0"/>
              <a:t>Our goal is to help WTWY teams in achieving maximum email signups.</a:t>
            </a:r>
          </a:p>
          <a:p>
            <a:r>
              <a:rPr lang="en-GB" sz="3200" dirty="0"/>
              <a:t>This will help them increase their fundraising on the gala night.</a:t>
            </a:r>
          </a:p>
          <a:p>
            <a:endParaRPr lang="en-GB" sz="2400" dirty="0"/>
          </a:p>
        </p:txBody>
      </p:sp>
      <p:pic>
        <p:nvPicPr>
          <p:cNvPr id="3" name="Picture 2" descr="A picture containing star, rain, sky&#10;&#10;Description automatically generated">
            <a:extLst>
              <a:ext uri="{FF2B5EF4-FFF2-40B4-BE49-F238E27FC236}">
                <a16:creationId xmlns:a16="http://schemas.microsoft.com/office/drawing/2014/main" id="{16FB2716-B621-4013-8125-0A99C14FD2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20" y="0"/>
            <a:ext cx="4578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0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1940" y="-55398"/>
            <a:ext cx="10515600" cy="1026795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1940" y="835989"/>
            <a:ext cx="7640782" cy="478504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/>
              <a:t>Using the New York City subway data to analyse transit patterns of commuters in order to optimize WTWY team placement.</a:t>
            </a:r>
          </a:p>
          <a:p>
            <a:pPr algn="just"/>
            <a:endParaRPr lang="en-GB" sz="2400" dirty="0"/>
          </a:p>
          <a:p>
            <a:pPr algn="just"/>
            <a:r>
              <a:rPr lang="en-GB" sz="2400" dirty="0"/>
              <a:t>We analysed one week’s worth of turnstile data from the MTA datasets and given our short time frame, we used a minimum viable product (MVP) approach to come up with a simple, workable and value-added product.</a:t>
            </a:r>
            <a:endParaRPr lang="en-GB" dirty="0"/>
          </a:p>
          <a:p>
            <a:pPr algn="just"/>
            <a:r>
              <a:rPr lang="en-GB" sz="2400" dirty="0"/>
              <a:t>We used data from the top 5 busiest stations for a period of 24hours for each day of the week.</a:t>
            </a:r>
          </a:p>
          <a:p>
            <a:pPr algn="just"/>
            <a:r>
              <a:rPr lang="en-GB" sz="2400" dirty="0"/>
              <a:t>For each station, we added both their entry and exit data.</a:t>
            </a:r>
          </a:p>
          <a:p>
            <a:r>
              <a:rPr lang="en-GB" sz="2400" dirty="0"/>
              <a:t>Data analysis with 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427" y="5621032"/>
            <a:ext cx="1522680" cy="951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2" y="5764163"/>
            <a:ext cx="2161222" cy="665414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82A68E5A-4068-4B4A-A95A-E726F763D8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49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09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Weekends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generally see less traffic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Weekdays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generally see more traffic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8A7748-A5A0-4AFE-A712-D26572304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3287" y="1138236"/>
            <a:ext cx="5139141" cy="51391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B29630-2017-4436-BB94-CD458C45FA42}"/>
              </a:ext>
            </a:extLst>
          </p:cNvPr>
          <p:cNvSpPr txBox="1"/>
          <p:nvPr/>
        </p:nvSpPr>
        <p:spPr>
          <a:xfrm>
            <a:off x="6126006" y="557613"/>
            <a:ext cx="485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All MTA NYC Stations for week ending 2 Feb 2019</a:t>
            </a:r>
          </a:p>
        </p:txBody>
      </p:sp>
    </p:spTree>
    <p:extLst>
      <p:ext uri="{BB962C8B-B14F-4D97-AF65-F5344CB8AC3E}">
        <p14:creationId xmlns:p14="http://schemas.microsoft.com/office/powerpoint/2010/main" val="2147073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Top stations are the following: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Penn Station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Grand Central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Herald Square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23</a:t>
            </a:r>
            <a:r>
              <a:rPr lang="en-US" sz="2000" baseline="30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rd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Street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Port Authority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b="1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Focus on these stations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E6F8FE3-9DB1-4BBC-86CB-B1B8B76CF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3287" y="1138236"/>
            <a:ext cx="5378941" cy="537894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A00F5-DFC8-4ECB-955B-8DC8E5F5D40F}"/>
              </a:ext>
            </a:extLst>
          </p:cNvPr>
          <p:cNvSpPr txBox="1"/>
          <p:nvPr/>
        </p:nvSpPr>
        <p:spPr>
          <a:xfrm>
            <a:off x="7804925" y="658574"/>
            <a:ext cx="249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Week ending 2 Feb 2019</a:t>
            </a:r>
          </a:p>
        </p:txBody>
      </p:sp>
    </p:spTree>
    <p:extLst>
      <p:ext uri="{BB962C8B-B14F-4D97-AF65-F5344CB8AC3E}">
        <p14:creationId xmlns:p14="http://schemas.microsoft.com/office/powerpoint/2010/main" val="4250012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All five stations have similar patterns of traffic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Low on weekends (blue highlight)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High on weekdays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b="1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Focus on weekdays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1AD7FC3C-5D97-4806-A042-63C86E741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6246" y="643464"/>
            <a:ext cx="5571072" cy="55710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6D339B-E74E-497C-9BB3-87B76654547D}"/>
              </a:ext>
            </a:extLst>
          </p:cNvPr>
          <p:cNvSpPr txBox="1"/>
          <p:nvPr/>
        </p:nvSpPr>
        <p:spPr>
          <a:xfrm>
            <a:off x="7578348" y="369318"/>
            <a:ext cx="249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Week ending 2 Feb 2019</a:t>
            </a:r>
          </a:p>
        </p:txBody>
      </p:sp>
    </p:spTree>
    <p:extLst>
      <p:ext uri="{BB962C8B-B14F-4D97-AF65-F5344CB8AC3E}">
        <p14:creationId xmlns:p14="http://schemas.microsoft.com/office/powerpoint/2010/main" val="56984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All five stations have similar patterns of traffic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Low on weekends (blue highlight)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High on weekdays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b="1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Focus on weekdays</a:t>
            </a:r>
          </a:p>
          <a:p>
            <a:pPr marL="400050"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Some stations have flatter traffic patterns than others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Could be in or near tourist areas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b="1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May be better to skip these stations 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Tourists unlikely to attend conference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A9FDEF-6533-4DD4-B74B-665A3B5F9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6246" y="643464"/>
            <a:ext cx="5571072" cy="55710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8859F7-824C-4D08-8C91-5B34CD6EFE5B}"/>
              </a:ext>
            </a:extLst>
          </p:cNvPr>
          <p:cNvSpPr txBox="1"/>
          <p:nvPr/>
        </p:nvSpPr>
        <p:spPr>
          <a:xfrm>
            <a:off x="7578348" y="369318"/>
            <a:ext cx="249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Week ending 2 Feb 2019</a:t>
            </a:r>
          </a:p>
        </p:txBody>
      </p:sp>
    </p:spTree>
    <p:extLst>
      <p:ext uri="{BB962C8B-B14F-4D97-AF65-F5344CB8AC3E}">
        <p14:creationId xmlns:p14="http://schemas.microsoft.com/office/powerpoint/2010/main" val="618919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" y="377181"/>
            <a:ext cx="7422439" cy="877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Next Steps: Identify 3 more areas…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108" y="1890194"/>
            <a:ext cx="6577585" cy="4351338"/>
          </a:xfrm>
        </p:spPr>
        <p:txBody>
          <a:bodyPr>
            <a:normAutofit/>
          </a:bodyPr>
          <a:lstStyle/>
          <a:p>
            <a:pPr marL="742950" indent="-742950" algn="just">
              <a:buFont typeface="+mj-lt"/>
              <a:buAutoNum type="arabicParenR"/>
            </a:pPr>
            <a:r>
              <a:rPr lang="en-GB" sz="3500" dirty="0"/>
              <a:t>Top Month</a:t>
            </a:r>
          </a:p>
          <a:p>
            <a:pPr marL="742950" indent="-742950" algn="just">
              <a:buFont typeface="+mj-lt"/>
              <a:buAutoNum type="arabicParenR"/>
            </a:pPr>
            <a:endParaRPr lang="en-GB" sz="3500" dirty="0"/>
          </a:p>
          <a:p>
            <a:pPr marL="742950" indent="-742950" algn="just">
              <a:buFont typeface="+mj-lt"/>
              <a:buAutoNum type="arabicParenR"/>
            </a:pPr>
            <a:r>
              <a:rPr lang="en-GB" sz="3500" dirty="0"/>
              <a:t>Top Stations</a:t>
            </a:r>
          </a:p>
          <a:p>
            <a:pPr marL="742950" indent="-742950" algn="just">
              <a:buFont typeface="+mj-lt"/>
              <a:buAutoNum type="arabicParenR"/>
            </a:pPr>
            <a:endParaRPr lang="en-GB" sz="3500" dirty="0"/>
          </a:p>
          <a:p>
            <a:pPr marL="742950" indent="-742950" algn="just">
              <a:buFont typeface="+mj-lt"/>
              <a:buAutoNum type="arabicParenR"/>
            </a:pPr>
            <a:r>
              <a:rPr lang="en-GB" sz="3500" dirty="0"/>
              <a:t>Peak Hours</a:t>
            </a:r>
          </a:p>
        </p:txBody>
      </p:sp>
      <p:pic>
        <p:nvPicPr>
          <p:cNvPr id="5" name="Picture 4" descr="A person walking on a bridge&#10;&#10;Description automatically generated">
            <a:extLst>
              <a:ext uri="{FF2B5EF4-FFF2-40B4-BE49-F238E27FC236}">
                <a16:creationId xmlns:a16="http://schemas.microsoft.com/office/drawing/2014/main" id="{DE49ACD4-4F35-4159-8918-32FC01A5EB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00" y="-7375"/>
            <a:ext cx="4299899" cy="68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22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756" y="153193"/>
            <a:ext cx="10174779" cy="877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…to support </a:t>
            </a: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Women Tech Women Yes</a:t>
            </a:r>
          </a:p>
        </p:txBody>
      </p:sp>
      <p:pic>
        <p:nvPicPr>
          <p:cNvPr id="8" name="Picture 7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55B68EE2-B0B9-4BA8-98A3-BF04E69F5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5" y="1246908"/>
            <a:ext cx="3341986" cy="50063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37D20713-0E6F-40F4-BCA8-935DFD9F1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007" y="1246907"/>
            <a:ext cx="3341986" cy="500632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picture containing person, man, snow, skiing&#10;&#10;Description automatically generated">
            <a:extLst>
              <a:ext uri="{FF2B5EF4-FFF2-40B4-BE49-F238E27FC236}">
                <a16:creationId xmlns:a16="http://schemas.microsoft.com/office/drawing/2014/main" id="{FC63166C-23D2-483F-A204-75106E249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589" y="1246908"/>
            <a:ext cx="3341986" cy="50063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2864852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</Words>
  <Application>Microsoft Office PowerPoint</Application>
  <PresentationFormat>Widescreen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Corbel</vt:lpstr>
      <vt:lpstr>Depth</vt:lpstr>
      <vt:lpstr>MTA Data Analysis of NYC Subway for WTWY</vt:lpstr>
      <vt:lpstr>Objectives</vt:lpstr>
      <vt:lpstr>Methodology</vt:lpstr>
      <vt:lpstr>Key Findings</vt:lpstr>
      <vt:lpstr>Key Findings</vt:lpstr>
      <vt:lpstr>Key Findings</vt:lpstr>
      <vt:lpstr>Key Findings</vt:lpstr>
      <vt:lpstr>Next Steps: Identify 3 more areas…</vt:lpstr>
      <vt:lpstr>…to support Women Tech Women Yes</vt:lpstr>
      <vt:lpstr>Thank  You</vt:lpstr>
      <vt:lpstr>Appendix 1 – Entries for each station</vt:lpstr>
      <vt:lpstr>Appendix 1 (contd)</vt:lpstr>
      <vt:lpstr>Appendix 1 (contd)</vt:lpstr>
      <vt:lpstr>Appendix 2  (10-week overview)</vt:lpstr>
      <vt:lpstr>Appendix 3  (fluctuation)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MTA Data Analysis of NYC Subway for WTWY</dc:title>
  <dc:creator>Yingzhao Ouyang</dc:creator>
  <cp:lastModifiedBy>Yingzhao Ouyang</cp:lastModifiedBy>
  <cp:revision>2</cp:revision>
  <dcterms:created xsi:type="dcterms:W3CDTF">2020-04-16T15:53:13Z</dcterms:created>
  <dcterms:modified xsi:type="dcterms:W3CDTF">2020-04-16T16:01:50Z</dcterms:modified>
</cp:coreProperties>
</file>